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1" r:id="rId2"/>
    <p:sldId id="256" r:id="rId3"/>
    <p:sldId id="258" r:id="rId4"/>
    <p:sldId id="263" r:id="rId5"/>
    <p:sldId id="264" r:id="rId6"/>
    <p:sldId id="265" r:id="rId7"/>
    <p:sldId id="266" r:id="rId8"/>
    <p:sldId id="267" r:id="rId9"/>
    <p:sldId id="272" r:id="rId10"/>
    <p:sldId id="271" r:id="rId11"/>
    <p:sldId id="273" r:id="rId12"/>
    <p:sldId id="270" r:id="rId13"/>
    <p:sldId id="269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B9EA"/>
    <a:srgbClr val="33C4D3"/>
    <a:srgbClr val="CCFFCC"/>
    <a:srgbClr val="1F7EE7"/>
    <a:srgbClr val="F60006"/>
    <a:srgbClr val="FF4347"/>
    <a:srgbClr val="FF7C80"/>
    <a:srgbClr val="E62A2A"/>
    <a:srgbClr val="0087B9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3539AFE-1062-4E54-90D2-570CE66CDE5B}" type="datetimeFigureOut">
              <a:rPr lang="be-BY"/>
              <a:pPr>
                <a:defRPr/>
              </a:pPr>
              <a:t>03.11.2021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e-BY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be-BY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43B190-AF70-404C-8583-D4B566151AF6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22431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765E-7329-465B-919A-53FD3DA5BDEF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8" name="Picture 28" descr="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FCD772A6-A125-44FD-92AF-DEC781F98B91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2952328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Государственное учреждение образования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Средняя школа №87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г.Минска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86116" y="2571744"/>
            <a:ext cx="250033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КОМПОНЕНТЫ РАБОТЫ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 ОДАРЁННЫМИ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УЧАЩИМИСЯ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214290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научно-методическую </a:t>
            </a:r>
          </a:p>
          <a:p>
            <a:pPr algn="ctr"/>
            <a:r>
              <a:rPr lang="ru-RU" b="1" dirty="0" smtClean="0"/>
              <a:t>деятельность педагога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785794"/>
            <a:ext cx="27146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преемственность </a:t>
            </a:r>
            <a:endParaRPr lang="ru-RU" b="1" dirty="0"/>
          </a:p>
          <a:p>
            <a:pPr algn="ctr"/>
            <a:r>
              <a:rPr lang="ru-RU" b="1" dirty="0"/>
              <a:t>(УДО - </a:t>
            </a:r>
            <a:r>
              <a:rPr lang="en-US" b="1" dirty="0"/>
              <a:t>I</a:t>
            </a:r>
            <a:r>
              <a:rPr lang="ru-RU" b="1" dirty="0"/>
              <a:t> ступень - </a:t>
            </a:r>
            <a:r>
              <a:rPr lang="be-BY" b="1" dirty="0"/>
              <a:t>ІІ, ІІІ </a:t>
            </a:r>
            <a:r>
              <a:rPr lang="ru-RU" b="1" dirty="0"/>
              <a:t>ступень)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3597" y="1912177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/>
              <a:t>профильное обучение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5500702"/>
            <a:ext cx="278606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система </a:t>
            </a:r>
            <a:r>
              <a:rPr lang="ru-RU" b="1" dirty="0"/>
              <a:t>дополнительного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500702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олимпиадное движение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643050"/>
            <a:ext cx="27146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работы интеллектуального клуба </a:t>
            </a:r>
            <a:r>
              <a:rPr lang="en-US" b="1" dirty="0" smtClean="0"/>
              <a:t>G</a:t>
            </a:r>
            <a:r>
              <a:rPr lang="ru-RU" b="1" dirty="0" smtClean="0"/>
              <a:t>.</a:t>
            </a:r>
            <a:r>
              <a:rPr lang="en-US" b="1" dirty="0" smtClean="0"/>
              <a:t>A</a:t>
            </a:r>
            <a:r>
              <a:rPr lang="ru-RU" b="1" dirty="0" smtClean="0"/>
              <a:t>.</a:t>
            </a:r>
            <a:r>
              <a:rPr lang="en-US" b="1" dirty="0" smtClean="0"/>
              <a:t>T</a:t>
            </a:r>
            <a:r>
              <a:rPr lang="ru-RU" b="1" dirty="0" smtClean="0"/>
              <a:t>.</a:t>
            </a:r>
            <a:r>
              <a:rPr lang="en-US" b="1" dirty="0" smtClean="0"/>
              <a:t>E</a:t>
            </a:r>
            <a:r>
              <a:rPr lang="ru-RU" b="1" dirty="0" smtClean="0"/>
              <a:t>.(Р)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000108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факультативы 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357694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Интеллектуальные и творческие конкурсы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4357694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внеурочная работа по предметам 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3071810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занятия по интересам,  предметные кружки 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214686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работы дискуссионного клуба  «Открытие»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5715016"/>
            <a:ext cx="27146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методическое сопровождение учителей-предметников</a:t>
            </a:r>
            <a:endParaRPr lang="ru-RU" b="1" dirty="0"/>
          </a:p>
        </p:txBody>
      </p:sp>
      <p:cxnSp>
        <p:nvCxnSpPr>
          <p:cNvPr id="20" name="Прямая соединительная линия 19"/>
          <p:cNvCxnSpPr>
            <a:stCxn id="3" idx="0"/>
          </p:cNvCxnSpPr>
          <p:nvPr/>
        </p:nvCxnSpPr>
        <p:spPr>
          <a:xfrm flipH="1" flipV="1">
            <a:off x="4500563" y="928670"/>
            <a:ext cx="35718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2"/>
          </p:cNvCxnSpPr>
          <p:nvPr/>
        </p:nvCxnSpPr>
        <p:spPr>
          <a:xfrm flipH="1">
            <a:off x="4500563" y="4141404"/>
            <a:ext cx="35718" cy="1573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" idx="0"/>
            <a:endCxn id="11" idx="3"/>
          </p:cNvCxnSpPr>
          <p:nvPr/>
        </p:nvCxnSpPr>
        <p:spPr>
          <a:xfrm flipH="1" flipV="1">
            <a:off x="2928910" y="1184774"/>
            <a:ext cx="1607371" cy="1386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" idx="0"/>
            <a:endCxn id="6" idx="1"/>
          </p:cNvCxnSpPr>
          <p:nvPr/>
        </p:nvCxnSpPr>
        <p:spPr>
          <a:xfrm flipV="1">
            <a:off x="4536281" y="1247459"/>
            <a:ext cx="1607355" cy="1324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3" idx="0"/>
          </p:cNvCxnSpPr>
          <p:nvPr/>
        </p:nvCxnSpPr>
        <p:spPr>
          <a:xfrm flipH="1" flipV="1">
            <a:off x="3000365" y="2214554"/>
            <a:ext cx="153591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3" idx="0"/>
          </p:cNvCxnSpPr>
          <p:nvPr/>
        </p:nvCxnSpPr>
        <p:spPr>
          <a:xfrm flipV="1">
            <a:off x="4536281" y="2104715"/>
            <a:ext cx="1571653" cy="467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" idx="2"/>
            <a:endCxn id="12" idx="3"/>
          </p:cNvCxnSpPr>
          <p:nvPr/>
        </p:nvCxnSpPr>
        <p:spPr>
          <a:xfrm flipH="1">
            <a:off x="3000348" y="4141404"/>
            <a:ext cx="1535933" cy="539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3" idx="2"/>
          </p:cNvCxnSpPr>
          <p:nvPr/>
        </p:nvCxnSpPr>
        <p:spPr>
          <a:xfrm>
            <a:off x="4536281" y="4141404"/>
            <a:ext cx="1607354" cy="43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" idx="2"/>
            <a:endCxn id="9" idx="3"/>
          </p:cNvCxnSpPr>
          <p:nvPr/>
        </p:nvCxnSpPr>
        <p:spPr>
          <a:xfrm flipH="1">
            <a:off x="3071786" y="4141404"/>
            <a:ext cx="1464495" cy="154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" idx="2"/>
            <a:endCxn id="8" idx="1"/>
          </p:cNvCxnSpPr>
          <p:nvPr/>
        </p:nvCxnSpPr>
        <p:spPr>
          <a:xfrm>
            <a:off x="4536281" y="4141404"/>
            <a:ext cx="1607355" cy="1682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" idx="1"/>
          </p:cNvCxnSpPr>
          <p:nvPr/>
        </p:nvCxnSpPr>
        <p:spPr>
          <a:xfrm flipH="1">
            <a:off x="2928926" y="3356574"/>
            <a:ext cx="357190" cy="72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" idx="3"/>
            <a:endCxn id="14" idx="1"/>
          </p:cNvCxnSpPr>
          <p:nvPr/>
        </p:nvCxnSpPr>
        <p:spPr>
          <a:xfrm>
            <a:off x="5786446" y="3356574"/>
            <a:ext cx="428628" cy="3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142852"/>
            <a:ext cx="600077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ОРГАНИЗАЦИОННО-МЕТОДИЧЕСКОЕ СОПРОВОЖДЕНИЕ ПЕДАГОГОВ В РАБОТЕ С ОДАРЕННЫМИ ДЕТЬМИ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5586176"/>
              </p:ext>
            </p:extLst>
          </p:nvPr>
        </p:nvGraphicFramePr>
        <p:xfrm>
          <a:off x="214282" y="928670"/>
          <a:ext cx="8786874" cy="606612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003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86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инструктивно-методическое совещание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«Особенности организации  работы с высокомотивированными учащимися и организации научно-исследовательской работы   учащихся в текущем учебном году»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психолого-педагогический  семинар-практикум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«Организация работы педагога с одаренными учащимися»</a:t>
                      </a:r>
                      <a:br>
                        <a:rPr lang="ru-RU" sz="1500" b="0" kern="1200" dirty="0" smtClean="0"/>
                      </a:b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информационно-методическое сопровождение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Создание памяток, алгоритмов и  рекомендаций в помощь педагогу.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заседания мо</a:t>
                      </a:r>
                      <a:r>
                        <a:rPr lang="ru-RU" sz="1600" b="1" u="none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u="none" kern="1200" dirty="0" err="1" smtClean="0">
                          <a:solidFill>
                            <a:srgbClr val="0070C0"/>
                          </a:solidFill>
                        </a:rPr>
                        <a:t>учетелей-предметников</a:t>
                      </a:r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На заседаниях  методических объединений   после каждой олимпиады педагогами проводится анализ результатов школьных и районных олимпиад, совместный разбор заданий олимпиад и типичных ошибок учащихся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038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методические консультации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проводятся с учителями-предметниками по вопросам создания условий для обучения и воспитания интеллектуально одаренных учащихся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0580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самоанализ работы учителей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Bef>
                          <a:spcPts val="2400"/>
                        </a:spcBef>
                      </a:pPr>
                      <a:r>
                        <a:rPr lang="ru-RU" sz="1500" b="0" dirty="0" smtClean="0"/>
                        <a:t>отчет учителя по подготовке учащихся к олимпиадам,</a:t>
                      </a:r>
                      <a:r>
                        <a:rPr lang="ru-RU" sz="1500" b="0" baseline="0" dirty="0" smtClean="0"/>
                        <a:t> </a:t>
                      </a:r>
                      <a:r>
                        <a:rPr lang="ru-RU" sz="1500" b="0" dirty="0" smtClean="0"/>
                        <a:t>отчет руководителя МО по подготовке учащихся к олимпиадам, отчет руководителей творческих групп.</a:t>
                      </a:r>
                      <a:endParaRPr lang="be-BY" sz="1500" b="0" dirty="0" smtClean="0"/>
                    </a:p>
                    <a:p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Обобщение</a:t>
                      </a:r>
                      <a:r>
                        <a:rPr lang="ru-RU" sz="1600" b="1" u="none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эффективного педагогического опыта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трансляция опыта учителей-предметников школы, добившихся значительных результатов в работе с одаренными учащимися(лучшая методическая разработка урока и т.д.)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6277"/>
            <a:ext cx="9144000" cy="6858000"/>
          </a:xfrm>
          <a:prstGeom prst="rect">
            <a:avLst/>
          </a:prstGeom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5984" y="29624"/>
            <a:ext cx="4950312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школы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одаренными учащимися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14348" y="1093531"/>
            <a:ext cx="157163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89299"/>
            <a:ext cx="157163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</a:t>
            </a: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58016" y="1093531"/>
            <a:ext cx="157163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</a:t>
            </a:r>
          </a:p>
          <a:p>
            <a:pPr lvl="0" algn="ctr" eaLnBrk="0" hangingPunct="0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ступени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14348" y="2466870"/>
            <a:ext cx="1571636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(посещение занятий в УДО;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собеседование с педагогами УДО; круглый стол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786182" y="2405315"/>
            <a:ext cx="1649914" cy="2893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(создание индивидуального плана, психолого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-педагогическое сопровождение; родительские собрания; конкурсы, исследовательская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деятельность, олимпиады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858016" y="2405315"/>
            <a:ext cx="1571636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посещения занятий в начальной школе;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сопровождение; корректировка плана работы; внеурочная деятельность; школьные научные сообщества; олимпиады, конкурсы, НПК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>
            <a:stCxn id="29698" idx="3"/>
            <a:endCxn id="6" idx="1"/>
          </p:cNvCxnSpPr>
          <p:nvPr/>
        </p:nvCxnSpPr>
        <p:spPr>
          <a:xfrm flipV="1">
            <a:off x="2285984" y="1350909"/>
            <a:ext cx="1500198" cy="42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356690" y="1350909"/>
            <a:ext cx="1500198" cy="42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9698" idx="2"/>
            <a:endCxn id="8" idx="0"/>
          </p:cNvCxnSpPr>
          <p:nvPr/>
        </p:nvCxnSpPr>
        <p:spPr>
          <a:xfrm>
            <a:off x="1500166" y="1616751"/>
            <a:ext cx="0" cy="8501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11139" y="1638796"/>
            <a:ext cx="0" cy="8238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643834" y="1612519"/>
            <a:ext cx="0" cy="8238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77159" y="2828835"/>
            <a:ext cx="398968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0070C0"/>
                </a:solidFill>
              </a:rPr>
              <a:t>СПАСИБО</a:t>
            </a:r>
            <a:endParaRPr lang="ru-RU" sz="72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учитель-300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5429272"/>
            <a:ext cx="1428728" cy="1428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93721868_52-p-foni-dlya-detskikh-prezentatsii-v-shkolu-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5760" y="1857364"/>
            <a:ext cx="91897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Система работы учреждения образования 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по методическому сопровождению педагогов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 при подготовке высокомотивированных учащихся 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к республиканской олимпиаде по учебным предметам, 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конкурсам исследовательского характера</a:t>
            </a:r>
            <a:endParaRPr lang="ru-RU" sz="2800" dirty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School_Gray_background_Boys_Hat_Smile_Hands_572927_3920x280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flipH="1">
            <a:off x="0" y="0"/>
            <a:ext cx="7858148" cy="6857999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857884" y="571480"/>
            <a:ext cx="3786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chool_Gray_background_Boys_Hat_Smile_Hands_572927_3920x2800.jpg"/>
          <p:cNvPicPr>
            <a:picLocks noChangeAspect="1"/>
          </p:cNvPicPr>
          <p:nvPr/>
        </p:nvPicPr>
        <p:blipFill>
          <a:blip r:embed="rId4" cstate="email"/>
          <a:srcRect t="-2221"/>
          <a:stretch>
            <a:fillRect/>
          </a:stretch>
        </p:blipFill>
        <p:spPr>
          <a:xfrm flipH="1">
            <a:off x="5991204" y="-357215"/>
            <a:ext cx="3367142" cy="7572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071934" y="571480"/>
            <a:ext cx="526496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Давно замечено, что таланты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являются всюду и всегда, где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когда существуют условия,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благоприятные для их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развития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Г.В. Плеханов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207929"/>
            <a:ext cx="857256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работы педагогического коллектива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выявлению, поддержке и сопровождению учащихся с высоким уровнем учебной мотивации.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психолого-педагогические условия для развития профессионального мастерства педагогов (работа МО, творческих групп, самообразование, обобщения опыта, повышение квалификации);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систему адресного мониторинга и сопровождения высокомотивированных      учащихся;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банк программно-методического материала по работе с одаренными учащимися;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разработать план работы с учащимися с учетом личностно-ориентированного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подхода в образовательном процессе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познакомить с перспективами развития высокомотивированных учащихся.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428604"/>
            <a:ext cx="8200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Н</a:t>
            </a: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ормативно-правовое </a:t>
            </a:r>
          </a:p>
          <a:p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обеспечение</a:t>
            </a:r>
            <a:endParaRPr lang="fr-FR" sz="4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877" y="1556792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«Об организации работы  с одаренными детьми»;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коррекция банка данных одарённых детей  учреждения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 мероприятий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организации работы с одаренными детьми на текущий учебный год;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ротоколы заседаний МО, творческих групп.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357166"/>
            <a:ext cx="7929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ЭТАПЫ РАБОТЫ  С  ОДАРЕННЫМИ  И ВЫСОКОМОТИВИРОВАННЫМИ  ДЕТЬМИ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771530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ДИАГНОСТИКА, ВЫЯВЛЕНИЕ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ВЫСОКОМОТИВИРОВАННЫХ УЧАЩИХСЯ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2588" y="2459504"/>
            <a:ext cx="771131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СОСТАВЛЕНИЕ (КОРРЕКЦИЯ) ИНДИВИДУАЛЬНОГО ПЛАНА РАБОТЫ С ОДАРЕННЫМИ УЧАЩИМИСЯ С УЧЕТОМ ЛИЧНОСТНО-ОРИЕНТИРОВАННОГО ПОДХОДА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3204" y="4293096"/>
            <a:ext cx="771530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СОПРОВОЖДЕНИЕ И ПОМОЩЬ В РЕАЛИЗАЦИИ ТВОРЧЕСКОГО ПОТЕНЦИАЛА УЧАЩИХСЯ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12470" y="0"/>
            <a:ext cx="86315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СОСТАВЛЯЮЩИЕ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профессиональной компетентности педагога</a:t>
            </a:r>
            <a:endParaRPr kumimoji="0" lang="ru-RU" sz="3200" b="1" i="0" u="sng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71472" y="1214422"/>
            <a:ext cx="8329643" cy="5343525"/>
            <a:chOff x="1050" y="2776"/>
            <a:chExt cx="10592" cy="10366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322" y="2776"/>
              <a:ext cx="8653" cy="50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ГОТОВНОСТЬ УЧИТЕЛЯ  К  РАБОТЕ С ОДАРЕННЫМИ УЧЕНИКАМИ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593" y="3282"/>
              <a:ext cx="7461" cy="960"/>
              <a:chOff x="2515" y="6992"/>
              <a:chExt cx="7461" cy="960"/>
            </a:xfrm>
          </p:grpSpPr>
          <p:cxnSp>
            <p:nvCxnSpPr>
              <p:cNvPr id="2053" name="AutoShape 5"/>
              <p:cNvCxnSpPr>
                <a:cxnSpLocks noChangeShapeType="1"/>
              </p:cNvCxnSpPr>
              <p:nvPr/>
            </p:nvCxnSpPr>
            <p:spPr bwMode="auto">
              <a:xfrm>
                <a:off x="6318" y="6992"/>
                <a:ext cx="0" cy="3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54" name="AutoShape 6"/>
              <p:cNvCxnSpPr>
                <a:cxnSpLocks noChangeShapeType="1"/>
              </p:cNvCxnSpPr>
              <p:nvPr/>
            </p:nvCxnSpPr>
            <p:spPr bwMode="auto">
              <a:xfrm>
                <a:off x="2516" y="7356"/>
                <a:ext cx="746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5" name="AutoShape 7"/>
              <p:cNvCxnSpPr>
                <a:cxnSpLocks noChangeShapeType="1"/>
              </p:cNvCxnSpPr>
              <p:nvPr/>
            </p:nvCxnSpPr>
            <p:spPr bwMode="auto">
              <a:xfrm>
                <a:off x="2515" y="7356"/>
                <a:ext cx="1" cy="5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56" name="AutoShape 8"/>
              <p:cNvCxnSpPr>
                <a:cxnSpLocks noChangeShapeType="1"/>
              </p:cNvCxnSpPr>
              <p:nvPr/>
            </p:nvCxnSpPr>
            <p:spPr bwMode="auto">
              <a:xfrm>
                <a:off x="6318" y="7356"/>
                <a:ext cx="0" cy="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>
                <a:off x="9976" y="7356"/>
                <a:ext cx="0" cy="5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1050" y="3996"/>
              <a:ext cx="10592" cy="9146"/>
              <a:chOff x="947" y="7706"/>
              <a:chExt cx="10592" cy="9146"/>
            </a:xfrm>
          </p:grpSpPr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947" y="9444"/>
                <a:ext cx="3165" cy="740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история подходов к пониманию одаренности;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концепции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проблемы прогнозирования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особенности развития одаренных детей;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возрастные проявления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методы и особенности диагностики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формы организации обучающей деятельности одаренных школьников;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требования  к </a:t>
                </a:r>
                <a:r>
                  <a:rPr kumimoji="0" lang="ru-RU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педагогам, работающим с одаренными школьниками;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условия взаимодействия с семьей одаренных учеников.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586" y="9341"/>
                <a:ext cx="3165" cy="740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ru-RU" sz="1200" dirty="0">
                    <a:latin typeface="Times New Roman" pitchFamily="18" charset="0"/>
                  </a:rPr>
                  <a:t>использование приемов и методов развития способностей ученика;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1200" dirty="0">
                    <a:latin typeface="Times New Roman" pitchFamily="18" charset="0"/>
                  </a:rPr>
                  <a:t>принятие роли </a:t>
                </a:r>
                <a:r>
                  <a:rPr lang="ru-RU" sz="1200" dirty="0" err="1">
                    <a:latin typeface="Times New Roman" pitchFamily="18" charset="0"/>
                  </a:rPr>
                  <a:t>тьютора</a:t>
                </a:r>
                <a:r>
                  <a:rPr lang="ru-RU" sz="1200" dirty="0">
                    <a:latin typeface="Times New Roman" pitchFamily="18" charset="0"/>
                  </a:rPr>
                  <a:t> при работе с одаренными </a:t>
                </a:r>
                <a:r>
                  <a:rPr lang="ru-RU" sz="1200" dirty="0" smtClean="0">
                    <a:latin typeface="Times New Roman" pitchFamily="18" charset="0"/>
                  </a:rPr>
                  <a:t>учениками;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ru-RU" sz="1200" dirty="0" smtClean="0">
                    <a:latin typeface="Times New Roman" pitchFamily="18" charset="0"/>
                  </a:rPr>
                  <a:t>умение </a:t>
                </a:r>
                <a:r>
                  <a:rPr lang="ru-RU" sz="1200" dirty="0">
                    <a:latin typeface="Times New Roman" pitchFamily="18" charset="0"/>
                  </a:rPr>
                  <a:t>создавать учебные планы, которые будут соответствовать потенциалу одаренного ученика;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подготовка творческих заданий;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использование вопросов открытого характера;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организация индивидуальных консультаций;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умение осуществить индивидуальный подход.</a:t>
                </a:r>
              </a:p>
              <a:p>
                <a:endParaRPr lang="ru-RU" dirty="0"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8374" y="9444"/>
                <a:ext cx="3165" cy="740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1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lang="ru-RU" sz="1200" dirty="0">
                    <a:latin typeface="Times New Roman" pitchFamily="18" charset="0"/>
                  </a:rPr>
                  <a:t>М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отивация;</a:t>
                </a:r>
              </a:p>
              <a:p>
                <a:pPr marL="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lang="ru-RU" sz="1200" dirty="0" err="1">
                    <a:latin typeface="Times New Roman" pitchFamily="18" charset="0"/>
                  </a:rPr>
                  <a:t>Э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мпатия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;</a:t>
                </a:r>
              </a:p>
              <a:p>
                <a:pPr marL="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lang="ru-RU" sz="1200" dirty="0" smtClean="0">
                    <a:latin typeface="Times New Roman" pitchFamily="18" charset="0"/>
                  </a:rPr>
                  <a:t>Эмоциональная стабильность;</a:t>
                </a:r>
              </a:p>
              <a:p>
                <a:pPr marL="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Мобильность;</a:t>
                </a:r>
              </a:p>
              <a:p>
                <a:pPr marL="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lang="ru-RU" sz="1200" dirty="0" smtClean="0">
                    <a:latin typeface="Times New Roman" pitchFamily="18" charset="0"/>
                  </a:rPr>
                  <a:t>Инициативность;</a:t>
                </a:r>
              </a:p>
              <a:p>
                <a:pPr marL="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Креативность;</a:t>
                </a:r>
              </a:p>
              <a:p>
                <a:pPr marL="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lang="ru-RU" sz="1200" dirty="0" smtClean="0">
                    <a:latin typeface="Times New Roman" pitchFamily="18" charset="0"/>
                  </a:rPr>
                  <a:t>Стремление к самообразованию.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062" name="Group 14"/>
              <p:cNvGrpSpPr>
                <a:grpSpLocks/>
              </p:cNvGrpSpPr>
              <p:nvPr/>
            </p:nvGrpSpPr>
            <p:grpSpPr bwMode="auto">
              <a:xfrm>
                <a:off x="1050" y="7706"/>
                <a:ext cx="10226" cy="1414"/>
                <a:chOff x="1050" y="7706"/>
                <a:chExt cx="10226" cy="1414"/>
              </a:xfrm>
            </p:grpSpPr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050" y="7952"/>
                  <a:ext cx="3062" cy="1168"/>
                </a:xfrm>
                <a:prstGeom prst="rect">
                  <a:avLst/>
                </a:prstGeom>
                <a:solidFill>
                  <a:srgbClr val="33C4D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Теоретический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компонент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4793" y="7706"/>
                  <a:ext cx="3062" cy="1168"/>
                </a:xfrm>
                <a:prstGeom prst="rect">
                  <a:avLst/>
                </a:prstGeom>
                <a:solidFill>
                  <a:srgbClr val="33C4D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Практический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компонент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8214" y="7872"/>
                  <a:ext cx="3062" cy="1168"/>
                </a:xfrm>
                <a:prstGeom prst="rect">
                  <a:avLst/>
                </a:prstGeom>
                <a:solidFill>
                  <a:srgbClr val="33C4D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Личностный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компонент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107504" y="12573"/>
            <a:ext cx="9108504" cy="7888605"/>
            <a:chOff x="324" y="705"/>
            <a:chExt cx="11288" cy="12423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324" y="705"/>
              <a:ext cx="11288" cy="12423"/>
              <a:chOff x="284" y="2755"/>
              <a:chExt cx="11288" cy="12423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3312" y="2755"/>
                <a:ext cx="6007" cy="46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ru-RU" sz="1400" b="1" dirty="0" smtClean="0">
                    <a:solidFill>
                      <a:srgbClr val="C00000"/>
                    </a:solidFill>
                    <a:latin typeface="Times New Roman" pitchFamily="18" charset="0"/>
                  </a:rPr>
                  <a:t>УСЛОВИЯ ДЛЯ РАЗВИТИЯ ПЕДАГОГА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5974" y="3222"/>
                <a:ext cx="7" cy="2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1570" y="3490"/>
                <a:ext cx="8926" cy="765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Цель: осознание необходимости повышения собственной профессиональной компетентности, повышение качества и эффективности деятельности педагога.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6071" y="4351"/>
                <a:ext cx="21" cy="28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835" y="4667"/>
                <a:ext cx="10144" cy="1490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Задачи: 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- </a:t>
                </a:r>
                <a:r>
                  <a:rPr lang="be-BY" sz="1400" dirty="0" smtClean="0">
                    <a:latin typeface="Times New Roman" pitchFamily="18" charset="0"/>
                  </a:rPr>
                  <a:t>мотивировать</a:t>
                </a: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педагога на повышение качества и эффективности деятельности;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- погрузить педагога в единое образовательное пространство;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- стимулировать педагога к самоанализу, саморазвитию и самореализации.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6066" y="6130"/>
                <a:ext cx="0" cy="4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506" y="6580"/>
                <a:ext cx="3047" cy="450"/>
              </a:xfrm>
              <a:prstGeom prst="rect">
                <a:avLst/>
              </a:prstGeom>
              <a:solidFill>
                <a:srgbClr val="A8B9EA"/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ПУТИ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>
                <a:off x="5974" y="7142"/>
                <a:ext cx="106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5" name="AutoShape 11"/>
              <p:cNvCxnSpPr>
                <a:cxnSpLocks noChangeShapeType="1"/>
              </p:cNvCxnSpPr>
              <p:nvPr/>
            </p:nvCxnSpPr>
            <p:spPr bwMode="auto">
              <a:xfrm flipH="1">
                <a:off x="1110" y="7142"/>
                <a:ext cx="4942" cy="2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3955" y="7142"/>
                <a:ext cx="2101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284" y="7480"/>
                <a:ext cx="2400" cy="140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Работа в методических объединениях и творческих группах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2945" y="7592"/>
                <a:ext cx="2387" cy="88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Исследовательская деятельность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2670" y="8155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423" y="7592"/>
                <a:ext cx="1842" cy="14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Инновационная деятельность, освоение новых педагогических технологий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5331" y="8155"/>
                <a:ext cx="9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6066" y="7142"/>
                <a:ext cx="2465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7442" y="7592"/>
                <a:ext cx="1789" cy="115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Различные формы педагогической поддержки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>
                <a:off x="7299" y="815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6066" y="7142"/>
                <a:ext cx="3917" cy="1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9484" y="7497"/>
                <a:ext cx="1933" cy="14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Активное участие в педагогических конкурсах и фестивалях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>
                <a:off x="9196" y="8152"/>
                <a:ext cx="288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rot="5400000">
                <a:off x="6094" y="9322"/>
                <a:ext cx="311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1977" y="12502"/>
                <a:ext cx="8510" cy="50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ТРАНСЛЯЦИЯ СОБСТВЕННОГО ПЕДАГОГИЧЕСКОГО ОПЫТА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>
                <a:off x="1661" y="8943"/>
                <a:ext cx="1051" cy="4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rot="16200000" flipH="1">
                <a:off x="3643" y="8743"/>
                <a:ext cx="900" cy="4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8006" y="8860"/>
                <a:ext cx="422" cy="6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9664" y="9085"/>
                <a:ext cx="563" cy="3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 rot="5400000">
                <a:off x="6080" y="10011"/>
                <a:ext cx="338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2232" y="11739"/>
                <a:ext cx="8076" cy="4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АНАЛИЗ СОБСТВЕННОГО ПЕДАГОГИЧЕСКОГО ОПЫТА, САМОКОРРЕКТИРОВКА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rot="5400000">
                <a:off x="6172" y="10799"/>
                <a:ext cx="338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3404" y="10968"/>
                <a:ext cx="5695" cy="4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САМОРАЗВИТИЕ ПЕДАГОГА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 rot="5400000">
                <a:off x="6173" y="11585"/>
                <a:ext cx="337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3165" y="10182"/>
                <a:ext cx="5254" cy="51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ЭФФЕКТИВНАЯ ПЕДАГОГИЧЕСКАЯ ДЕЯТЕЛЬНОСТЬ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 rot="5400000">
                <a:off x="6208" y="12338"/>
                <a:ext cx="268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2292" y="9503"/>
                <a:ext cx="8485" cy="4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ПЛАНИРОВАНИЕ САМОРАЗВИТИЯ (ЦЕЛИ, ЗАДАЧИ, ПУТИ РЕШЕНИЯ)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11572" y="2802"/>
                <a:ext cx="0" cy="123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>
              <a:off x="324" y="13128"/>
              <a:ext cx="18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>
              <a:off x="10640" y="13128"/>
              <a:ext cx="9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1857364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4363" indent="-1801813" algn="just">
              <a:tabLst>
                <a:tab pos="1787525" algn="l"/>
                <a:tab pos="206375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Verdana" pitchFamily="34" charset="0"/>
              </a:rPr>
              <a:t>а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вгуст </a:t>
            </a:r>
            <a:r>
              <a:rPr lang="ru-RU" b="1" dirty="0" smtClean="0">
                <a:latin typeface="Verdana" pitchFamily="34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   </a:t>
            </a:r>
            <a:r>
              <a:rPr lang="ru-RU" b="1" dirty="0" smtClean="0">
                <a:latin typeface="Verdana" pitchFamily="34" charset="0"/>
              </a:rPr>
              <a:t>инструктивно-методическое совещание «Организация работы с высокомотивированными учащимися»;</a:t>
            </a:r>
          </a:p>
          <a:p>
            <a:pPr marL="1884363" indent="-1801813" algn="just">
              <a:tabLst>
                <a:tab pos="1787525" algn="l"/>
                <a:tab pos="2063750" algn="l"/>
              </a:tabLst>
              <a:defRPr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октябрь</a:t>
            </a:r>
            <a:r>
              <a:rPr lang="ru-RU" b="1" dirty="0" smtClean="0">
                <a:latin typeface="Verdana" pitchFamily="34" charset="0"/>
              </a:rPr>
              <a:t> - «Об итогах школьного этапа республиканских олимпиад»;</a:t>
            </a:r>
          </a:p>
          <a:p>
            <a:pPr marL="1884363" indent="-1801813" algn="just">
              <a:defRPr/>
            </a:pPr>
            <a:endParaRPr lang="be-BY" b="1" dirty="0" smtClean="0">
              <a:latin typeface="Verdana" pitchFamily="34" charset="0"/>
            </a:endParaRPr>
          </a:p>
          <a:p>
            <a:pPr marL="1884363" indent="-1801813" algn="just">
              <a:defRPr/>
            </a:pPr>
            <a:r>
              <a:rPr lang="ru-RU" b="1" dirty="0">
                <a:solidFill>
                  <a:srgbClr val="C00000"/>
                </a:solidFill>
                <a:latin typeface="Verdana" pitchFamily="34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екабрь</a:t>
            </a:r>
            <a:r>
              <a:rPr lang="ru-RU" b="1" dirty="0" smtClean="0">
                <a:latin typeface="Verdana" pitchFamily="34" charset="0"/>
              </a:rPr>
              <a:t> – «Об итогах районного этапа республиканских олимпиад»;</a:t>
            </a:r>
          </a:p>
          <a:p>
            <a:pPr marL="1884363" indent="-1801813" algn="just">
              <a:defRPr/>
            </a:pPr>
            <a:endParaRPr lang="be-BY" b="1" dirty="0" smtClean="0">
              <a:latin typeface="Verdana" pitchFamily="34" charset="0"/>
            </a:endParaRPr>
          </a:p>
          <a:p>
            <a:pPr marL="1884363" indent="-1801813" algn="just">
              <a:defRPr/>
            </a:pPr>
            <a:r>
              <a:rPr lang="be-BY" b="1" dirty="0" smtClean="0">
                <a:solidFill>
                  <a:srgbClr val="C00000"/>
                </a:solidFill>
                <a:latin typeface="Verdana" pitchFamily="34" charset="0"/>
              </a:rPr>
              <a:t>июнь </a:t>
            </a:r>
            <a:r>
              <a:rPr lang="be-BY" b="1" dirty="0" smtClean="0">
                <a:latin typeface="Verdana" pitchFamily="34" charset="0"/>
              </a:rPr>
              <a:t>-  </a:t>
            </a:r>
            <a:r>
              <a:rPr lang="ru-RU" b="1" dirty="0" smtClean="0">
                <a:latin typeface="Verdana" pitchFamily="34" charset="0"/>
              </a:rPr>
              <a:t>«Об итогах работы по созданию условий для обучения и воспитания одаренных учащихся в учебном году».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857232"/>
            <a:ext cx="7101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САМОКОНТРОЛЬ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797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Государственное учреждение образования  «Средняя школа №87 г.Минска»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Управление, контроль и методическое сопровождение деятельности педагогов по подготовке учащихся к интеллектуальным конкурсам, олимпиадам</dc:title>
  <dc:creator>www.powerpointstyles.com</dc:creator>
  <dc:description/>
  <cp:lastModifiedBy>ОСиСО</cp:lastModifiedBy>
  <cp:revision>111</cp:revision>
  <dcterms:created xsi:type="dcterms:W3CDTF">2009-03-23T15:23:24Z</dcterms:created>
  <dcterms:modified xsi:type="dcterms:W3CDTF">2021-11-03T13:38:36Z</dcterms:modified>
</cp:coreProperties>
</file>